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5" r:id="rId4"/>
    <p:sldId id="281" r:id="rId5"/>
    <p:sldId id="285" r:id="rId6"/>
    <p:sldId id="286" r:id="rId7"/>
    <p:sldId id="276" r:id="rId8"/>
    <p:sldId id="277" r:id="rId9"/>
    <p:sldId id="271" r:id="rId10"/>
    <p:sldId id="267" r:id="rId11"/>
    <p:sldId id="278" r:id="rId12"/>
    <p:sldId id="268" r:id="rId13"/>
    <p:sldId id="279" r:id="rId14"/>
    <p:sldId id="287" r:id="rId15"/>
    <p:sldId id="280" r:id="rId16"/>
    <p:sldId id="282" r:id="rId17"/>
    <p:sldId id="283" r:id="rId18"/>
    <p:sldId id="26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CC9"/>
    <a:srgbClr val="64C9C3"/>
    <a:srgbClr val="F68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0366" y="3685919"/>
            <a:ext cx="6833288" cy="1485384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0752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" y="5930683"/>
            <a:ext cx="272160" cy="561406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0063" y="5249109"/>
            <a:ext cx="5310187" cy="7842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9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1308287"/>
            <a:ext cx="5849855" cy="4914713"/>
          </a:xfrm>
          <a:prstGeom prst="rect">
            <a:avLst/>
          </a:prstGeom>
        </p:spPr>
      </p:pic>
      <p:sp>
        <p:nvSpPr>
          <p:cNvPr id="6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895230" y="1531938"/>
            <a:ext cx="5607420" cy="304006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95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13" y="1262960"/>
            <a:ext cx="5822737" cy="4891930"/>
          </a:xfrm>
          <a:prstGeom prst="rect">
            <a:avLst/>
          </a:prstGeom>
        </p:spPr>
      </p:pic>
      <p:sp>
        <p:nvSpPr>
          <p:cNvPr id="7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5886409" y="1507740"/>
            <a:ext cx="5543591" cy="296901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5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5888038" y="1298575"/>
            <a:ext cx="5622281" cy="47540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32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136" y="1298270"/>
            <a:ext cx="4864444" cy="47543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0"/>
          </p:nvPr>
        </p:nvSpPr>
        <p:spPr>
          <a:xfrm>
            <a:off x="5888038" y="1298575"/>
            <a:ext cx="5622281" cy="475404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90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0"/>
          </p:nvPr>
        </p:nvSpPr>
        <p:spPr>
          <a:xfrm>
            <a:off x="4640133" y="2094386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8" name="Espace réservé du graphique 6"/>
          <p:cNvSpPr>
            <a:spLocks noGrp="1"/>
          </p:cNvSpPr>
          <p:nvPr>
            <p:ph type="chart" sz="quarter" idx="11"/>
          </p:nvPr>
        </p:nvSpPr>
        <p:spPr>
          <a:xfrm>
            <a:off x="8345100" y="2094386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  <p:sp>
        <p:nvSpPr>
          <p:cNvPr id="9" name="Espace réservé du graphique 6"/>
          <p:cNvSpPr>
            <a:spLocks noGrp="1"/>
          </p:cNvSpPr>
          <p:nvPr>
            <p:ph type="chart" sz="quarter" idx="12"/>
          </p:nvPr>
        </p:nvSpPr>
        <p:spPr>
          <a:xfrm>
            <a:off x="935166" y="2094385"/>
            <a:ext cx="2879725" cy="28797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23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90550" y="177991"/>
            <a:ext cx="10223924" cy="5270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26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92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92427"/>
            <a:ext cx="6172200" cy="48932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8738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1192213"/>
            <a:ext cx="3932237" cy="847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1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6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52616" y="1322388"/>
            <a:ext cx="10503243" cy="4757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671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3637"/>
            <a:ext cx="10515600" cy="4873325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8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29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3637"/>
            <a:ext cx="10515600" cy="487332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7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12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303637"/>
            <a:ext cx="5181600" cy="48733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303637"/>
            <a:ext cx="5181600" cy="4873326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691464" y="1315995"/>
            <a:ext cx="5665788" cy="48067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6697364" y="1327065"/>
            <a:ext cx="4781636" cy="21081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6697365" y="3676136"/>
            <a:ext cx="4781636" cy="2446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0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716950" y="2496065"/>
            <a:ext cx="5158688" cy="299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6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318679" y="2496065"/>
            <a:ext cx="5158688" cy="2990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716950" y="1310117"/>
            <a:ext cx="10760417" cy="9572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717550" y="5629275"/>
            <a:ext cx="5157788" cy="4683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68092"/>
                </a:solidFill>
              </a:defRPr>
            </a:lvl1pPr>
          </a:lstStyle>
          <a:p>
            <a:pPr lvl="0"/>
            <a:r>
              <a:rPr lang="fr-FR" dirty="0" smtClean="0"/>
              <a:t>Modifier les styles du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319579" y="5629275"/>
            <a:ext cx="5157788" cy="4683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68092"/>
                </a:solidFill>
              </a:defRPr>
            </a:lvl1pPr>
          </a:lstStyle>
          <a:p>
            <a:pPr lvl="0"/>
            <a:r>
              <a:rPr lang="fr-FR" dirty="0" smtClean="0"/>
              <a:t>Modifier les styles du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19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7403" r="27549" b="22743"/>
          <a:stretch/>
        </p:blipFill>
        <p:spPr>
          <a:xfrm>
            <a:off x="2365698" y="1177101"/>
            <a:ext cx="6673627" cy="5083184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3040063" y="1633538"/>
            <a:ext cx="5449887" cy="288925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90550" y="177982"/>
            <a:ext cx="10223924" cy="52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287735"/>
            <a:ext cx="10515600" cy="488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686225" y="6531382"/>
            <a:ext cx="11505775" cy="0"/>
          </a:xfrm>
          <a:prstGeom prst="line">
            <a:avLst/>
          </a:prstGeom>
          <a:ln w="82550">
            <a:gradFill>
              <a:gsLst>
                <a:gs pos="100000">
                  <a:srgbClr val="64C9C3"/>
                </a:gs>
                <a:gs pos="0">
                  <a:srgbClr val="4EB3C9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414517" y="875097"/>
            <a:ext cx="103999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 userDrawn="1"/>
        </p:nvSpPr>
        <p:spPr>
          <a:xfrm>
            <a:off x="414518" y="479606"/>
            <a:ext cx="128180" cy="128180"/>
          </a:xfrm>
          <a:prstGeom prst="ellipse">
            <a:avLst/>
          </a:prstGeom>
          <a:solidFill>
            <a:srgbClr val="64C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9" y="6298364"/>
            <a:ext cx="205610" cy="4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70" r:id="rId3"/>
    <p:sldLayoutId id="2147483669" r:id="rId4"/>
    <p:sldLayoutId id="2147483666" r:id="rId5"/>
    <p:sldLayoutId id="2147483652" r:id="rId6"/>
    <p:sldLayoutId id="2147483660" r:id="rId7"/>
    <p:sldLayoutId id="2147483661" r:id="rId8"/>
    <p:sldLayoutId id="2147483658" r:id="rId9"/>
    <p:sldLayoutId id="2147483667" r:id="rId10"/>
    <p:sldLayoutId id="2147483662" r:id="rId11"/>
    <p:sldLayoutId id="2147483663" r:id="rId12"/>
    <p:sldLayoutId id="2147483664" r:id="rId13"/>
    <p:sldLayoutId id="2147483665" r:id="rId14"/>
    <p:sldLayoutId id="214748365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250" baseline="0">
          <a:gradFill>
            <a:gsLst>
              <a:gs pos="0">
                <a:srgbClr val="64C9C3"/>
              </a:gs>
              <a:gs pos="100000">
                <a:srgbClr val="4EB3C9"/>
              </a:gs>
            </a:gsLst>
            <a:lin ang="0" scaled="0"/>
          </a:gra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809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809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ia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4C9C3"/>
            </a:gs>
            <a:gs pos="100000">
              <a:srgbClr val="4EB3C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84865" y="4528869"/>
            <a:ext cx="684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Etapes par Etapes pour les Patients </a:t>
            </a:r>
            <a:endParaRPr lang="fr-FR" sz="4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5" y="717078"/>
            <a:ext cx="4234190" cy="1235926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477510" y="3867150"/>
            <a:ext cx="39547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71" y="5674080"/>
            <a:ext cx="2264513" cy="12580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3755" y="2374956"/>
            <a:ext cx="684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Téléconsultation sans RDV </a:t>
            </a:r>
            <a:r>
              <a:rPr lang="fr-FR" sz="4000" b="1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(TLC)</a:t>
            </a:r>
            <a:endParaRPr lang="fr-FR" sz="40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Etape </a:t>
            </a:r>
            <a:r>
              <a:rPr lang="fr-FR" sz="2800" dirty="0" smtClean="0"/>
              <a:t>5b: </a:t>
            </a:r>
            <a:r>
              <a:rPr lang="fr-FR" sz="2800" dirty="0"/>
              <a:t>Démarches pour rentrer dans la Salle d’attente virtuelle de la Téléconsultation (TLC)</a:t>
            </a:r>
            <a:endParaRPr lang="fr-FR" sz="2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57" y="1329782"/>
            <a:ext cx="5324475" cy="2076450"/>
          </a:xfrm>
          <a:prstGeom prst="rect">
            <a:avLst/>
          </a:prstGeom>
          <a:ln>
            <a:solidFill>
              <a:srgbClr val="57BCC9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313308" y="1215119"/>
            <a:ext cx="305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Choisir le motif de la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Téléconsultation (TLC)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57" y="3868423"/>
            <a:ext cx="5200650" cy="1638300"/>
          </a:xfrm>
          <a:prstGeom prst="rect">
            <a:avLst/>
          </a:prstGeom>
          <a:ln>
            <a:solidFill>
              <a:srgbClr val="57BCC9"/>
            </a:solidFill>
          </a:ln>
        </p:spPr>
      </p:pic>
      <p:sp>
        <p:nvSpPr>
          <p:cNvPr id="11" name="Ellipse 10"/>
          <p:cNvSpPr/>
          <p:nvPr/>
        </p:nvSpPr>
        <p:spPr>
          <a:xfrm>
            <a:off x="2061109" y="1299778"/>
            <a:ext cx="252199" cy="254669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313308" y="3803022"/>
            <a:ext cx="297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Ajouter un moyen de paiement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061109" y="3868423"/>
            <a:ext cx="252199" cy="257765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7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Etape </a:t>
            </a:r>
            <a:r>
              <a:rPr lang="fr-FR" sz="2800" dirty="0" smtClean="0"/>
              <a:t>5c: </a:t>
            </a:r>
            <a:r>
              <a:rPr lang="fr-FR" sz="2800" dirty="0"/>
              <a:t>Démarches pour rentrer dans la Salle d’attente virtuelle de la Téléconsultation (TLC)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58209" y="1247956"/>
            <a:ext cx="5910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Activer toutes les ressources nécessaires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pour accéder à la Téléconsultation (TLC)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Microphone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Connexion Internet</a:t>
            </a:r>
          </a:p>
          <a:p>
            <a:pPr marL="285750" indent="-285750">
              <a:buFontTx/>
              <a:buChar char="-"/>
            </a:pPr>
            <a:r>
              <a:rPr lang="fr-FR" sz="1400" i="1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Caméra</a:t>
            </a:r>
            <a:endParaRPr lang="fr-FR" sz="1400" i="1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06010" y="1329782"/>
            <a:ext cx="252199" cy="254669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58208" y="3933824"/>
            <a:ext cx="442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Accès à la salle d’attente virtuelle du Dr choisi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06009" y="3933824"/>
            <a:ext cx="252199" cy="257765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88" y="1247956"/>
            <a:ext cx="4914730" cy="2136499"/>
          </a:xfrm>
          <a:prstGeom prst="rect">
            <a:avLst/>
          </a:prstGeom>
          <a:ln>
            <a:solidFill>
              <a:srgbClr val="57BCC9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88" y="3933824"/>
            <a:ext cx="5054413" cy="1715641"/>
          </a:xfrm>
          <a:prstGeom prst="rect">
            <a:avLst/>
          </a:prstGeom>
          <a:ln>
            <a:solidFill>
              <a:srgbClr val="57BCC9"/>
            </a:solidFill>
          </a:ln>
        </p:spPr>
      </p:pic>
    </p:spTree>
    <p:extLst>
      <p:ext uri="{BB962C8B-B14F-4D97-AF65-F5344CB8AC3E}">
        <p14:creationId xmlns:p14="http://schemas.microsoft.com/office/powerpoint/2010/main" val="19169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751" y="1019191"/>
            <a:ext cx="4919624" cy="4987575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68896" y="299150"/>
            <a:ext cx="13718604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Récapitulatif des démarches effectuées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116799" y="5194246"/>
            <a:ext cx="494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Cliquer sur « Démarrer » pour commencer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la Téléconsultation (TLC)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897050" y="5372100"/>
            <a:ext cx="1219748" cy="11961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5215"/>
          <a:stretch/>
        </p:blipFill>
        <p:spPr>
          <a:xfrm>
            <a:off x="1359201" y="1470215"/>
            <a:ext cx="9695554" cy="4647853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92003" y="330202"/>
            <a:ext cx="110299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6: Mise en attente du Patient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963212" y="979067"/>
            <a:ext cx="848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Si le patient attend plus de 5 minutes, le PS recevra un appel téléphonique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25" y="78653"/>
            <a:ext cx="1269746" cy="12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92003" y="330202"/>
            <a:ext cx="110299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Téléconsultation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0868828" y="2290633"/>
            <a:ext cx="17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Médecin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25" y="119293"/>
            <a:ext cx="1269746" cy="12697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655" y="1599948"/>
            <a:ext cx="8968645" cy="43385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3317" y="5297770"/>
            <a:ext cx="17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Patient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240704" y="2475299"/>
            <a:ext cx="1628124" cy="1360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313970" y="5482436"/>
            <a:ext cx="1238471" cy="396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3" y="1145721"/>
            <a:ext cx="10282063" cy="492197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550" y="295506"/>
            <a:ext cx="116014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7: Pop-Up récapitulatif de la Téléconsultation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7176065" y="2683380"/>
            <a:ext cx="5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Document partagé par le PS lors de la Téléconsultation (TLC)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488674" y="2874904"/>
            <a:ext cx="1628124" cy="13607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83159" y="4867369"/>
            <a:ext cx="5113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Choix du PS pour la facturation du Patient: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Facturation immédiate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Facturation ultérieure (le patient dispose d’1 semaine maximum pour payer le PS)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302736" y="5071748"/>
            <a:ext cx="1056623" cy="24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550" y="295506"/>
            <a:ext cx="116014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8: Mail de confirmation de paiement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3" y="1447587"/>
            <a:ext cx="7730066" cy="5023095"/>
          </a:xfrm>
          <a:prstGeom prst="rect">
            <a:avLst/>
          </a:prstGeom>
          <a:ln>
            <a:noFill/>
          </a:ln>
        </p:spPr>
      </p:pic>
      <p:sp>
        <p:nvSpPr>
          <p:cNvPr id="12" name="ZoneTexte 11"/>
          <p:cNvSpPr txBox="1"/>
          <p:nvPr/>
        </p:nvSpPr>
        <p:spPr>
          <a:xfrm>
            <a:off x="524932" y="1000305"/>
            <a:ext cx="1108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Une fois la Téléconsultation (TLC) terminée, le patient reçoit un mail de confirmation de paiement 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49" y="-123728"/>
            <a:ext cx="2167533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0550" y="295506"/>
            <a:ext cx="1160145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/>
              <a:t>9</a:t>
            </a:r>
            <a:r>
              <a:rPr lang="fr-FR" sz="3200" dirty="0" smtClean="0"/>
              <a:t>: Documents partagés</a:t>
            </a: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69" y="1596736"/>
            <a:ext cx="7375310" cy="48139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4932" y="982546"/>
            <a:ext cx="1108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Si le PS partage des documents lors de la Téléconsultation (TLC), le patient reçoit un email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l’en informant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08" y="17958"/>
            <a:ext cx="1385608" cy="13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4C9C3"/>
            </a:gs>
            <a:gs pos="100000">
              <a:srgbClr val="4EB3C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0" y="1610865"/>
            <a:ext cx="4234190" cy="12359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1927" y="3003660"/>
            <a:ext cx="822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3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Merci pour votre attention</a:t>
            </a:r>
            <a:endParaRPr lang="fr-FR" sz="4000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571" y="5674080"/>
            <a:ext cx="2264513" cy="1258063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477510" y="3867150"/>
            <a:ext cx="39547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57855" y="0"/>
            <a:ext cx="6728938" cy="814647"/>
          </a:xfrm>
        </p:spPr>
        <p:txBody>
          <a:bodyPr/>
          <a:lstStyle/>
          <a:p>
            <a:r>
              <a:rPr lang="fr-FR" sz="4000" dirty="0" smtClean="0">
                <a:solidFill>
                  <a:srgbClr val="64C9C3"/>
                </a:solidFill>
              </a:rPr>
              <a:t>Guide </a:t>
            </a:r>
            <a:r>
              <a:rPr lang="fr-FR" sz="4000" dirty="0" smtClean="0"/>
              <a:t>Patient</a:t>
            </a:r>
            <a:endParaRPr lang="fr-FR" sz="4000" dirty="0"/>
          </a:p>
        </p:txBody>
      </p:sp>
      <p:sp>
        <p:nvSpPr>
          <p:cNvPr id="5" name="Espace réservé du texte 8"/>
          <p:cNvSpPr txBox="1">
            <a:spLocks/>
          </p:cNvSpPr>
          <p:nvPr/>
        </p:nvSpPr>
        <p:spPr>
          <a:xfrm>
            <a:off x="4177361" y="944358"/>
            <a:ext cx="8014639" cy="5802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1 </a:t>
            </a:r>
            <a:r>
              <a:rPr lang="fr-FR" sz="2000" dirty="0">
                <a:solidFill>
                  <a:srgbClr val="57BCC9"/>
                </a:solidFill>
              </a:rPr>
              <a:t>–</a:t>
            </a:r>
            <a:r>
              <a:rPr lang="fr-FR" sz="2000" dirty="0" smtClean="0">
                <a:solidFill>
                  <a:srgbClr val="57BCC9"/>
                </a:solidFill>
              </a:rPr>
              <a:t> Se rendre sur </a:t>
            </a:r>
            <a:r>
              <a:rPr lang="fr-FR" sz="2000" dirty="0" err="1" smtClean="0">
                <a:solidFill>
                  <a:srgbClr val="57BCC9"/>
                </a:solidFill>
              </a:rPr>
              <a:t>Maiia</a:t>
            </a:r>
            <a:endParaRPr lang="fr-FR" sz="2000" dirty="0" smtClean="0">
              <a:solidFill>
                <a:srgbClr val="57BCC9"/>
              </a:solidFill>
            </a:endParaRPr>
          </a:p>
          <a:p>
            <a:pPr marL="457200" indent="-457200">
              <a:buAutoNum type="alphaUcParenR"/>
            </a:pPr>
            <a:r>
              <a:rPr lang="fr-FR" sz="1600" i="1" dirty="0" smtClean="0">
                <a:solidFill>
                  <a:srgbClr val="57BCC9"/>
                </a:solidFill>
              </a:rPr>
              <a:t>Sur Smartphone</a:t>
            </a:r>
          </a:p>
          <a:p>
            <a:pPr marL="457200" indent="-457200">
              <a:buAutoNum type="alphaUcParenR"/>
            </a:pPr>
            <a:r>
              <a:rPr lang="fr-FR" sz="1600" i="1" dirty="0" smtClean="0">
                <a:solidFill>
                  <a:srgbClr val="57BCC9"/>
                </a:solidFill>
              </a:rPr>
              <a:t>Sur Ordinateur</a:t>
            </a:r>
          </a:p>
          <a:p>
            <a:pPr marL="457200" indent="-457200">
              <a:buAutoNum type="alphaUcParenR"/>
            </a:pPr>
            <a:endParaRPr lang="fr-FR" sz="1600" i="1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100" dirty="0" smtClean="0">
                <a:solidFill>
                  <a:srgbClr val="57BCC9"/>
                </a:solidFill>
              </a:rPr>
              <a:t>Etape </a:t>
            </a:r>
            <a:r>
              <a:rPr lang="fr-FR" sz="2100" dirty="0">
                <a:solidFill>
                  <a:srgbClr val="57BCC9"/>
                </a:solidFill>
              </a:rPr>
              <a:t>2 – </a:t>
            </a:r>
            <a:r>
              <a:rPr lang="fr-FR" sz="2100" dirty="0" smtClean="0">
                <a:solidFill>
                  <a:srgbClr val="57BCC9"/>
                </a:solidFill>
              </a:rPr>
              <a:t>Création d’un compte </a:t>
            </a:r>
            <a:r>
              <a:rPr lang="fr-FR" sz="2100" dirty="0" err="1" smtClean="0">
                <a:solidFill>
                  <a:srgbClr val="57BCC9"/>
                </a:solidFill>
              </a:rPr>
              <a:t>Maiia</a:t>
            </a:r>
            <a:r>
              <a:rPr lang="fr-FR" sz="2100" dirty="0" smtClean="0">
                <a:solidFill>
                  <a:srgbClr val="57BCC9"/>
                </a:solidFill>
              </a:rPr>
              <a:t> </a:t>
            </a:r>
            <a:endParaRPr lang="fr-FR" sz="2100" dirty="0">
              <a:solidFill>
                <a:srgbClr val="57BCC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3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Accéder à la Téléconsultation (TLC)</a:t>
            </a: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4 – Choix du PS pour la réalisation de la </a:t>
            </a:r>
            <a:r>
              <a:rPr lang="fr-FR" sz="2000" dirty="0">
                <a:solidFill>
                  <a:srgbClr val="57BCC9"/>
                </a:solidFill>
              </a:rPr>
              <a:t>Téléconsultation (TLC</a:t>
            </a:r>
            <a:r>
              <a:rPr lang="fr-FR" sz="2000" dirty="0" smtClean="0">
                <a:solidFill>
                  <a:srgbClr val="57BCC9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5 </a:t>
            </a:r>
            <a:r>
              <a:rPr lang="fr-FR" sz="2000" dirty="0">
                <a:solidFill>
                  <a:srgbClr val="57BCC9"/>
                </a:solidFill>
              </a:rPr>
              <a:t>–</a:t>
            </a:r>
            <a:r>
              <a:rPr lang="fr-FR" sz="2000" dirty="0" smtClean="0">
                <a:solidFill>
                  <a:srgbClr val="57BCC9"/>
                </a:solidFill>
              </a:rPr>
              <a:t> Démarches à suivre pour rentrer dans la salle d’attente virtuelle </a:t>
            </a:r>
            <a:r>
              <a:rPr lang="fr-FR" sz="2000" dirty="0" smtClean="0">
                <a:solidFill>
                  <a:srgbClr val="57BCC9"/>
                </a:solidFill>
              </a:rPr>
              <a:t>du médecin pour  </a:t>
            </a:r>
            <a:r>
              <a:rPr lang="fr-FR" sz="2000" dirty="0">
                <a:solidFill>
                  <a:srgbClr val="57BCC9"/>
                </a:solidFill>
              </a:rPr>
              <a:t>la Téléconsultation (TLC</a:t>
            </a:r>
            <a:r>
              <a:rPr lang="fr-FR" sz="2000" dirty="0" smtClean="0">
                <a:solidFill>
                  <a:srgbClr val="57BCC9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>
                <a:solidFill>
                  <a:srgbClr val="57BCC9"/>
                </a:solidFill>
              </a:rPr>
              <a:t>6</a:t>
            </a:r>
            <a:r>
              <a:rPr lang="fr-FR" sz="2000" dirty="0" smtClean="0">
                <a:solidFill>
                  <a:srgbClr val="57BCC9"/>
                </a:solidFill>
              </a:rPr>
              <a:t>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Mise en attente du patient</a:t>
            </a: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7 – Pop-up récapitulatif </a:t>
            </a:r>
            <a:r>
              <a:rPr lang="fr-FR" sz="2000" dirty="0">
                <a:solidFill>
                  <a:srgbClr val="57BCC9"/>
                </a:solidFill>
              </a:rPr>
              <a:t>de la Téléconsultation (TLC</a:t>
            </a:r>
            <a:r>
              <a:rPr lang="fr-FR" sz="2000" dirty="0" smtClean="0">
                <a:solidFill>
                  <a:srgbClr val="57BCC9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8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Mail de confirmation de paiement</a:t>
            </a: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57BCC9"/>
                </a:solidFill>
              </a:rPr>
              <a:t>Etape </a:t>
            </a:r>
            <a:r>
              <a:rPr lang="fr-FR" sz="2000" dirty="0" smtClean="0">
                <a:solidFill>
                  <a:srgbClr val="57BCC9"/>
                </a:solidFill>
              </a:rPr>
              <a:t>9 </a:t>
            </a:r>
            <a:r>
              <a:rPr lang="fr-FR" sz="2000" dirty="0">
                <a:solidFill>
                  <a:srgbClr val="57BCC9"/>
                </a:solidFill>
              </a:rPr>
              <a:t>– </a:t>
            </a:r>
            <a:r>
              <a:rPr lang="fr-FR" sz="2000" dirty="0" smtClean="0">
                <a:solidFill>
                  <a:srgbClr val="57BCC9"/>
                </a:solidFill>
              </a:rPr>
              <a:t> Documents partagés lors de </a:t>
            </a:r>
            <a:r>
              <a:rPr lang="fr-FR" sz="2000" dirty="0">
                <a:solidFill>
                  <a:srgbClr val="57BCC9"/>
                </a:solidFill>
              </a:rPr>
              <a:t>la Téléconsultation (</a:t>
            </a:r>
            <a:r>
              <a:rPr lang="fr-FR" sz="2000" dirty="0" smtClean="0">
                <a:solidFill>
                  <a:srgbClr val="57BCC9"/>
                </a:solidFill>
              </a:rPr>
              <a:t>TLC)</a:t>
            </a: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57BCC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1" y="326785"/>
            <a:ext cx="2430180" cy="20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550" y="177992"/>
            <a:ext cx="11925300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1: Téléchargement de l’application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590550" y="1931659"/>
            <a:ext cx="10760417" cy="5006016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57BCC9"/>
                </a:solidFill>
              </a:rPr>
              <a:t>Aller dans votre bibliothèque d’applications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57BCC9"/>
                </a:solidFill>
              </a:rPr>
              <a:t>Play Store &amp; Google Store pour Android</a:t>
            </a:r>
          </a:p>
          <a:p>
            <a:pPr marL="0" indent="0">
              <a:buNone/>
            </a:pPr>
            <a:r>
              <a:rPr lang="fr-FR" sz="2000" i="1" dirty="0" smtClean="0">
                <a:solidFill>
                  <a:srgbClr val="57BCC9"/>
                </a:solidFill>
              </a:rPr>
              <a:t>Apple Store pour </a:t>
            </a:r>
            <a:r>
              <a:rPr lang="fr-FR" sz="2000" i="1" dirty="0" err="1" smtClean="0">
                <a:solidFill>
                  <a:srgbClr val="57BCC9"/>
                </a:solidFill>
              </a:rPr>
              <a:t>Iphone</a:t>
            </a:r>
            <a:endParaRPr lang="fr-FR" sz="2000" i="1" dirty="0" smtClean="0">
              <a:solidFill>
                <a:srgbClr val="57BCC9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57BCC9"/>
                </a:solidFill>
              </a:rPr>
              <a:t>Télécharger l’application 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58" y="2732671"/>
            <a:ext cx="4879448" cy="253947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7092834" y="3701589"/>
            <a:ext cx="1066800" cy="1570552"/>
          </a:xfrm>
          <a:prstGeom prst="roundRect">
            <a:avLst/>
          </a:prstGeom>
          <a:noFill/>
          <a:ln w="57150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7BCC9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3197" y="1000334"/>
            <a:ext cx="50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Option 1: sur Smartphone</a:t>
            </a:r>
            <a:endParaRPr lang="fr-FR" sz="2400" u="sng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23197" y="1000334"/>
            <a:ext cx="500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Option 2: sur Ordinateur</a:t>
            </a:r>
            <a:endParaRPr lang="fr-FR" sz="2400" u="sng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/>
              <a:t>1: </a:t>
            </a:r>
            <a:r>
              <a:rPr lang="fr-FR" sz="3200" dirty="0" smtClean="0"/>
              <a:t>Se rendre directement sur maiia.com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33" y="1461999"/>
            <a:ext cx="5968999" cy="4996371"/>
          </a:xfrm>
          <a:prstGeom prst="rect">
            <a:avLst/>
          </a:prstGeom>
        </p:spPr>
      </p:pic>
      <p:sp>
        <p:nvSpPr>
          <p:cNvPr id="13" name="Espace réservé du texte 8"/>
          <p:cNvSpPr txBox="1">
            <a:spLocks/>
          </p:cNvSpPr>
          <p:nvPr/>
        </p:nvSpPr>
        <p:spPr>
          <a:xfrm>
            <a:off x="4047932" y="1054105"/>
            <a:ext cx="4933223" cy="55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6809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>
                <a:hlinkClick r:id="rId3"/>
              </a:rPr>
              <a:t>https://www.maiia.com/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621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2: Création d’un compte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35" y="1471961"/>
            <a:ext cx="5718901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45141" y="273516"/>
            <a:ext cx="13057211" cy="545349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2: Création d’un compte </a:t>
            </a:r>
            <a:r>
              <a:rPr lang="fr-FR" sz="3200" dirty="0" err="1" smtClean="0"/>
              <a:t>Maiia</a:t>
            </a:r>
            <a:endParaRPr lang="fr-FR" sz="32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6" y="1592131"/>
            <a:ext cx="6228099" cy="3173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58" y="2415482"/>
            <a:ext cx="6864986" cy="3503061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519041" y="1140875"/>
            <a:ext cx="252199" cy="254669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6" name="Ellipse 15"/>
          <p:cNvSpPr/>
          <p:nvPr/>
        </p:nvSpPr>
        <p:spPr>
          <a:xfrm>
            <a:off x="6921547" y="1766090"/>
            <a:ext cx="252199" cy="254669"/>
          </a:xfrm>
          <a:prstGeom prst="ellipse">
            <a:avLst/>
          </a:prstGeom>
          <a:solidFill>
            <a:srgbClr val="57BCC9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71240" y="1097634"/>
            <a:ext cx="622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Code de vérification pour la création de compte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173746" y="1732109"/>
            <a:ext cx="490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Informations relatives à la création du compte patient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01" y="274644"/>
            <a:ext cx="10223924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3: Accéder à la Téléconsultation (TLC)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63" y="1800631"/>
            <a:ext cx="4267200" cy="3571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411" y="2362997"/>
            <a:ext cx="1147756" cy="185986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059373" y="1075334"/>
            <a:ext cx="614149" cy="532263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8419291" y="1075334"/>
            <a:ext cx="614149" cy="532263"/>
          </a:xfrm>
          <a:prstGeom prst="ellipse">
            <a:avLst/>
          </a:prstGeom>
          <a:solidFill>
            <a:srgbClr val="64C9C3"/>
          </a:solidFill>
          <a:ln>
            <a:solidFill>
              <a:srgbClr val="64C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084421" y="2874963"/>
            <a:ext cx="1920735" cy="1241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89509" y="1800631"/>
            <a:ext cx="50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Cliquer sur « </a:t>
            </a:r>
            <a:r>
              <a:rPr lang="fr-FR" dirty="0" err="1" smtClean="0">
                <a:solidFill>
                  <a:srgbClr val="57BCC9"/>
                </a:solidFill>
                <a:latin typeface="Century Gothic" panose="020B0502020202020204" pitchFamily="34" charset="0"/>
              </a:rPr>
              <a:t>Téléconsulter</a:t>
            </a:r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 maintenant »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11" y="234361"/>
            <a:ext cx="13039725" cy="527049"/>
          </a:xfrm>
        </p:spPr>
        <p:txBody>
          <a:bodyPr>
            <a:noAutofit/>
          </a:bodyPr>
          <a:lstStyle/>
          <a:p>
            <a:r>
              <a:rPr lang="fr-FR" sz="3200" dirty="0" smtClean="0"/>
              <a:t>Etape </a:t>
            </a:r>
            <a:r>
              <a:rPr lang="fr-FR" sz="3200" dirty="0" smtClean="0"/>
              <a:t>4: Choix du PS pour la réalisation de la Téléconsultation (TLC)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41" y="1138238"/>
            <a:ext cx="5712990" cy="48720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22790" y="2233725"/>
            <a:ext cx="443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Ensemble des praticiens disponibles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pour une Téléconsultation (TLC)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22790" y="3723855"/>
            <a:ext cx="50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Nombre de Patients en attente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22790" y="3237237"/>
            <a:ext cx="50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Tranches horaires disponibles du PS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59358" y="2418943"/>
            <a:ext cx="3263432" cy="5924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5541591" y="3403600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373483" y="2233725"/>
            <a:ext cx="1285875" cy="2152650"/>
          </a:xfrm>
          <a:prstGeom prst="roundRect">
            <a:avLst/>
          </a:prstGeom>
          <a:noFill/>
          <a:ln w="28575">
            <a:solidFill>
              <a:srgbClr val="57B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587089" y="3895043"/>
            <a:ext cx="2304999" cy="4780"/>
          </a:xfrm>
          <a:prstGeom prst="straightConnector1">
            <a:avLst/>
          </a:prstGeom>
          <a:ln w="28575">
            <a:solidFill>
              <a:srgbClr val="57BCC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466" y="239046"/>
            <a:ext cx="11029950" cy="527049"/>
          </a:xfrm>
        </p:spPr>
        <p:txBody>
          <a:bodyPr>
            <a:noAutofit/>
          </a:bodyPr>
          <a:lstStyle/>
          <a:p>
            <a:r>
              <a:rPr lang="fr-FR" sz="2800" dirty="0" smtClean="0"/>
              <a:t>Etape 5a: </a:t>
            </a:r>
            <a:r>
              <a:rPr lang="fr-FR" sz="2800" dirty="0" smtClean="0"/>
              <a:t>Démarches pour rentrer dans la Salle d’attente virtuelle de la Téléconsultation (TLC)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06" y="1305853"/>
            <a:ext cx="5191125" cy="1447800"/>
          </a:xfrm>
          <a:prstGeom prst="rect">
            <a:avLst/>
          </a:prstGeom>
          <a:ln>
            <a:solidFill>
              <a:srgbClr val="57BCC9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69" y="3160672"/>
            <a:ext cx="4943475" cy="3105150"/>
          </a:xfrm>
          <a:prstGeom prst="rect">
            <a:avLst/>
          </a:prstGeom>
          <a:ln>
            <a:solidFill>
              <a:srgbClr val="57BCC9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1666874" y="1257096"/>
            <a:ext cx="338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Accepter les consignes</a:t>
            </a:r>
            <a:endParaRPr lang="fr-FR" dirty="0">
              <a:solidFill>
                <a:srgbClr val="57BCC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66875" y="3092175"/>
            <a:ext cx="591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Choisir le patient qui  va effectuer </a:t>
            </a:r>
          </a:p>
          <a:p>
            <a:r>
              <a:rPr lang="fr-FR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la Téléconsultation (TLC)</a:t>
            </a:r>
          </a:p>
        </p:txBody>
      </p:sp>
      <p:sp>
        <p:nvSpPr>
          <p:cNvPr id="11" name="Ellipse 10"/>
          <p:cNvSpPr/>
          <p:nvPr/>
        </p:nvSpPr>
        <p:spPr>
          <a:xfrm>
            <a:off x="1414675" y="1314427"/>
            <a:ext cx="252199" cy="254669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1414675" y="3160672"/>
            <a:ext cx="252199" cy="254669"/>
          </a:xfrm>
          <a:prstGeom prst="ellipse">
            <a:avLst/>
          </a:prstGeom>
          <a:solidFill>
            <a:srgbClr val="F68092"/>
          </a:solidFill>
          <a:ln>
            <a:solidFill>
              <a:srgbClr val="F68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09091" y="3807003"/>
            <a:ext cx="360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(Possibilité </a:t>
            </a:r>
            <a:r>
              <a:rPr lang="fr-FR" sz="1400" dirty="0">
                <a:solidFill>
                  <a:srgbClr val="57BCC9"/>
                </a:solidFill>
                <a:latin typeface="Century Gothic" panose="020B0502020202020204" pitchFamily="34" charset="0"/>
              </a:rPr>
              <a:t>d’avoir plusieurs membres </a:t>
            </a:r>
            <a:endParaRPr lang="fr-FR" sz="1400" dirty="0" smtClean="0">
              <a:solidFill>
                <a:srgbClr val="57BCC9"/>
              </a:solidFill>
              <a:latin typeface="Century Gothic" panose="020B0502020202020204" pitchFamily="34" charset="0"/>
            </a:endParaRPr>
          </a:p>
          <a:p>
            <a:r>
              <a:rPr lang="fr-FR" sz="1400" dirty="0" smtClean="0">
                <a:solidFill>
                  <a:srgbClr val="57BCC9"/>
                </a:solidFill>
                <a:latin typeface="Century Gothic" panose="020B0502020202020204" pitchFamily="34" charset="0"/>
              </a:rPr>
              <a:t>d’une </a:t>
            </a:r>
            <a:r>
              <a:rPr lang="fr-FR" sz="1400" dirty="0">
                <a:solidFill>
                  <a:srgbClr val="57BCC9"/>
                </a:solidFill>
                <a:latin typeface="Century Gothic" panose="020B0502020202020204" pitchFamily="34" charset="0"/>
              </a:rPr>
              <a:t>famille sur un même compte)</a:t>
            </a:r>
          </a:p>
        </p:txBody>
      </p:sp>
    </p:spTree>
    <p:extLst>
      <p:ext uri="{BB962C8B-B14F-4D97-AF65-F5344CB8AC3E}">
        <p14:creationId xmlns:p14="http://schemas.microsoft.com/office/powerpoint/2010/main" val="3653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ia.potx" id="{4A299F89-B9EF-4DDF-9365-70AC449B9F6E}" vid="{A0E42445-A64B-4591-B18F-86BE2FA71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4039</TotalTime>
  <Words>502</Words>
  <Application>Microsoft Office PowerPoint</Application>
  <PresentationFormat>Grand écran</PresentationFormat>
  <Paragraphs>93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Thème Office</vt:lpstr>
      <vt:lpstr>Présentation PowerPoint</vt:lpstr>
      <vt:lpstr>Guide Patient</vt:lpstr>
      <vt:lpstr>Etape 1: Téléchargement de l’application Maiia</vt:lpstr>
      <vt:lpstr>Etape 1: Se rendre directement sur maiia.com</vt:lpstr>
      <vt:lpstr>Etape 2: Création d’un compte Maiia</vt:lpstr>
      <vt:lpstr>Etape 2: Création d’un compte Maiia</vt:lpstr>
      <vt:lpstr>Etape 3: Accéder à la Téléconsultation (TLC)</vt:lpstr>
      <vt:lpstr>Etape 4: Choix du PS pour la réalisation de la Téléconsultation (TLC)</vt:lpstr>
      <vt:lpstr>Etape 5a: Démarches pour rentrer dans la Salle d’attente virtuelle de la Téléconsultation (TLC)</vt:lpstr>
      <vt:lpstr>Etape 5b: Démarches pour rentrer dans la Salle d’attente virtuelle de la Téléconsultation (TLC)</vt:lpstr>
      <vt:lpstr>Etape 5c: Démarches pour rentrer dans la Salle d’attente virtuelle de la Téléconsultation (TLC)</vt:lpstr>
      <vt:lpstr>Récapitulatif des démarches effectuées</vt:lpstr>
      <vt:lpstr>Etape 6: Mise en attente du Patient</vt:lpstr>
      <vt:lpstr>Téléconsultation</vt:lpstr>
      <vt:lpstr>Etape 7: Pop-Up récapitulatif de la Téléconsultation</vt:lpstr>
      <vt:lpstr>Etape 8: Mail de confirmation de paiement</vt:lpstr>
      <vt:lpstr>Etape 9: Documents partagés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DOAN Jeanne</dc:creator>
  <cp:lastModifiedBy>Thomas GODIN</cp:lastModifiedBy>
  <cp:revision>88</cp:revision>
  <dcterms:created xsi:type="dcterms:W3CDTF">2019-10-14T15:30:33Z</dcterms:created>
  <dcterms:modified xsi:type="dcterms:W3CDTF">2020-03-13T12:47:15Z</dcterms:modified>
</cp:coreProperties>
</file>