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5" r:id="rId4"/>
    <p:sldId id="281" r:id="rId5"/>
    <p:sldId id="288" r:id="rId6"/>
    <p:sldId id="289" r:id="rId7"/>
    <p:sldId id="290" r:id="rId8"/>
    <p:sldId id="276" r:id="rId9"/>
    <p:sldId id="277" r:id="rId10"/>
    <p:sldId id="291" r:id="rId11"/>
    <p:sldId id="292" r:id="rId12"/>
    <p:sldId id="293" r:id="rId13"/>
    <p:sldId id="294" r:id="rId14"/>
    <p:sldId id="287" r:id="rId15"/>
    <p:sldId id="282" r:id="rId16"/>
    <p:sldId id="283" r:id="rId17"/>
    <p:sldId id="26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CC9"/>
    <a:srgbClr val="64C9C3"/>
    <a:srgbClr val="F68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0366" y="3685919"/>
            <a:ext cx="6833288" cy="148538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0752" cy="685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0" y="5930683"/>
            <a:ext cx="272160" cy="561406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0063" y="5249109"/>
            <a:ext cx="5310187" cy="7842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94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1308287"/>
            <a:ext cx="5849855" cy="4914713"/>
          </a:xfrm>
          <a:prstGeom prst="rect">
            <a:avLst/>
          </a:prstGeom>
        </p:spPr>
      </p:pic>
      <p:sp>
        <p:nvSpPr>
          <p:cNvPr id="6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2895230" y="1531938"/>
            <a:ext cx="5607420" cy="304006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95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628136" y="1298270"/>
            <a:ext cx="4864444" cy="47543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13" y="1262960"/>
            <a:ext cx="5822737" cy="4891930"/>
          </a:xfrm>
          <a:prstGeom prst="rect">
            <a:avLst/>
          </a:prstGeom>
        </p:spPr>
      </p:pic>
      <p:sp>
        <p:nvSpPr>
          <p:cNvPr id="7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5886409" y="1507740"/>
            <a:ext cx="5543591" cy="296901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75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136" y="1298270"/>
            <a:ext cx="4864444" cy="47543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0"/>
          </p:nvPr>
        </p:nvSpPr>
        <p:spPr>
          <a:xfrm>
            <a:off x="5888038" y="1298575"/>
            <a:ext cx="5622281" cy="47540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32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136" y="1298270"/>
            <a:ext cx="4864444" cy="47543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0"/>
          </p:nvPr>
        </p:nvSpPr>
        <p:spPr>
          <a:xfrm>
            <a:off x="5888038" y="1298575"/>
            <a:ext cx="5622281" cy="4754043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90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0"/>
          </p:nvPr>
        </p:nvSpPr>
        <p:spPr>
          <a:xfrm>
            <a:off x="4640133" y="2094386"/>
            <a:ext cx="2879725" cy="28797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fr-FR" dirty="0"/>
          </a:p>
        </p:txBody>
      </p:sp>
      <p:sp>
        <p:nvSpPr>
          <p:cNvPr id="8" name="Espace réservé du graphique 6"/>
          <p:cNvSpPr>
            <a:spLocks noGrp="1"/>
          </p:cNvSpPr>
          <p:nvPr>
            <p:ph type="chart" sz="quarter" idx="11"/>
          </p:nvPr>
        </p:nvSpPr>
        <p:spPr>
          <a:xfrm>
            <a:off x="8345100" y="2094386"/>
            <a:ext cx="2879725" cy="28797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fr-FR" dirty="0"/>
          </a:p>
        </p:txBody>
      </p:sp>
      <p:sp>
        <p:nvSpPr>
          <p:cNvPr id="9" name="Espace réservé du graphique 6"/>
          <p:cNvSpPr>
            <a:spLocks noGrp="1"/>
          </p:cNvSpPr>
          <p:nvPr>
            <p:ph type="chart" sz="quarter" idx="12"/>
          </p:nvPr>
        </p:nvSpPr>
        <p:spPr>
          <a:xfrm>
            <a:off x="935166" y="2094385"/>
            <a:ext cx="2879725" cy="28797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23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90550" y="177991"/>
            <a:ext cx="10223924" cy="52704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26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590550" y="177992"/>
            <a:ext cx="10223924" cy="52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192427"/>
            <a:ext cx="6172200" cy="48932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211858"/>
            <a:ext cx="3932237" cy="38738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192213"/>
            <a:ext cx="3932237" cy="847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1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590550" y="177986"/>
            <a:ext cx="10223924" cy="52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52616" y="1322388"/>
            <a:ext cx="10503243" cy="47577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671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3637"/>
            <a:ext cx="10515600" cy="4873325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590550" y="177988"/>
            <a:ext cx="10223924" cy="52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29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3637"/>
            <a:ext cx="10515600" cy="487332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590550" y="177987"/>
            <a:ext cx="10223924" cy="52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12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303637"/>
            <a:ext cx="5181600" cy="48733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303637"/>
            <a:ext cx="5181600" cy="487332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691464" y="1315995"/>
            <a:ext cx="5665788" cy="48067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697364" y="1327065"/>
            <a:ext cx="4781636" cy="21081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5pP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2"/>
          </p:nvPr>
        </p:nvSpPr>
        <p:spPr>
          <a:xfrm>
            <a:off x="6697365" y="3676136"/>
            <a:ext cx="4781636" cy="2446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20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716950" y="2496065"/>
            <a:ext cx="5158688" cy="2990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6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6318679" y="2496065"/>
            <a:ext cx="5158688" cy="2990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16950" y="1310117"/>
            <a:ext cx="10760417" cy="9572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17550" y="5629275"/>
            <a:ext cx="5157788" cy="46831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68092"/>
                </a:solidFill>
              </a:defRPr>
            </a:lvl1pPr>
          </a:lstStyle>
          <a:p>
            <a:pPr lvl="0"/>
            <a:r>
              <a:rPr lang="fr-FR" dirty="0" smtClean="0"/>
              <a:t>Modifier les styles du</a:t>
            </a:r>
            <a:endParaRPr lang="fr-FR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6319579" y="5629275"/>
            <a:ext cx="5157788" cy="46831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68092"/>
                </a:solidFill>
              </a:defRPr>
            </a:lvl1pPr>
          </a:lstStyle>
          <a:p>
            <a:pPr lvl="0"/>
            <a:r>
              <a:rPr lang="fr-FR" dirty="0" smtClean="0"/>
              <a:t>Modifier les styles du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19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17403" r="27549" b="22743"/>
          <a:stretch/>
        </p:blipFill>
        <p:spPr>
          <a:xfrm>
            <a:off x="2365698" y="1177101"/>
            <a:ext cx="6673627" cy="5083184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3040063" y="1633538"/>
            <a:ext cx="5449887" cy="288925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7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0550" y="177982"/>
            <a:ext cx="10223924" cy="52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287735"/>
            <a:ext cx="10515600" cy="488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686225" y="6531382"/>
            <a:ext cx="11505775" cy="0"/>
          </a:xfrm>
          <a:prstGeom prst="line">
            <a:avLst/>
          </a:prstGeom>
          <a:ln w="82550">
            <a:gradFill>
              <a:gsLst>
                <a:gs pos="100000">
                  <a:srgbClr val="64C9C3"/>
                </a:gs>
                <a:gs pos="0">
                  <a:srgbClr val="4EB3C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414517" y="875097"/>
            <a:ext cx="1039995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414518" y="479606"/>
            <a:ext cx="128180" cy="128180"/>
          </a:xfrm>
          <a:prstGeom prst="ellipse">
            <a:avLst/>
          </a:prstGeom>
          <a:solidFill>
            <a:srgbClr val="64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9" y="6298364"/>
            <a:ext cx="205610" cy="4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70" r:id="rId3"/>
    <p:sldLayoutId id="2147483669" r:id="rId4"/>
    <p:sldLayoutId id="2147483666" r:id="rId5"/>
    <p:sldLayoutId id="2147483652" r:id="rId6"/>
    <p:sldLayoutId id="2147483660" r:id="rId7"/>
    <p:sldLayoutId id="2147483661" r:id="rId8"/>
    <p:sldLayoutId id="2147483658" r:id="rId9"/>
    <p:sldLayoutId id="2147483667" r:id="rId10"/>
    <p:sldLayoutId id="2147483662" r:id="rId11"/>
    <p:sldLayoutId id="2147483663" r:id="rId12"/>
    <p:sldLayoutId id="2147483664" r:id="rId13"/>
    <p:sldLayoutId id="2147483665" r:id="rId14"/>
    <p:sldLayoutId id="214748365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250" baseline="0">
          <a:gradFill>
            <a:gsLst>
              <a:gs pos="0">
                <a:srgbClr val="64C9C3"/>
              </a:gs>
              <a:gs pos="100000">
                <a:srgbClr val="4EB3C9"/>
              </a:gs>
            </a:gsLst>
            <a:lin ang="0" scaled="0"/>
          </a:gra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6809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809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809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809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809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ia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4C9C3"/>
            </a:gs>
            <a:gs pos="100000">
              <a:srgbClr val="4EB3C9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4865" y="4528869"/>
            <a:ext cx="684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Etapes par Etapes pour les Patients </a:t>
            </a:r>
            <a:endParaRPr lang="fr-FR" sz="4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5" y="717078"/>
            <a:ext cx="4234190" cy="1235926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477510" y="3867150"/>
            <a:ext cx="39547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71" y="5674080"/>
            <a:ext cx="2264513" cy="12580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3754" y="2374956"/>
            <a:ext cx="9177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Téléconsultation sur  RDV (TLC)</a:t>
            </a:r>
            <a:endParaRPr lang="fr-FR" sz="4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11" y="234361"/>
            <a:ext cx="11312513" cy="527049"/>
          </a:xfrm>
        </p:spPr>
        <p:txBody>
          <a:bodyPr>
            <a:noAutofit/>
          </a:bodyPr>
          <a:lstStyle/>
          <a:p>
            <a:r>
              <a:rPr lang="fr-FR" sz="3200" dirty="0"/>
              <a:t>Etape 4: Prendre </a:t>
            </a:r>
            <a:r>
              <a:rPr lang="fr-FR" sz="3200" dirty="0" smtClean="0"/>
              <a:t>rendez-vous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63" y="1287836"/>
            <a:ext cx="5712990" cy="487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7922790" y="2906911"/>
            <a:ext cx="44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Cochez et Acceptez les consignes )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559736" y="3091578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3373483" y="2233725"/>
            <a:ext cx="1285875" cy="2152650"/>
          </a:xfrm>
          <a:prstGeom prst="roundRect">
            <a:avLst/>
          </a:prstGeom>
          <a:noFill/>
          <a:ln w="28575">
            <a:solidFill>
              <a:srgbClr val="57B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r="6749"/>
          <a:stretch/>
        </p:blipFill>
        <p:spPr>
          <a:xfrm>
            <a:off x="1863263" y="1550099"/>
            <a:ext cx="5592189" cy="3082957"/>
          </a:xfrm>
        </p:spPr>
      </p:pic>
    </p:spTree>
    <p:extLst>
      <p:ext uri="{BB962C8B-B14F-4D97-AF65-F5344CB8AC3E}">
        <p14:creationId xmlns:p14="http://schemas.microsoft.com/office/powerpoint/2010/main" val="2083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11" y="234361"/>
            <a:ext cx="11312513" cy="527049"/>
          </a:xfrm>
        </p:spPr>
        <p:txBody>
          <a:bodyPr>
            <a:noAutofit/>
          </a:bodyPr>
          <a:lstStyle/>
          <a:p>
            <a:r>
              <a:rPr lang="fr-FR" sz="3200" dirty="0"/>
              <a:t>Etape 4: Prendre </a:t>
            </a:r>
            <a:r>
              <a:rPr lang="fr-FR" sz="3200" dirty="0" smtClean="0"/>
              <a:t>rendez-vous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63" y="1287836"/>
            <a:ext cx="5712990" cy="487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7922790" y="3429633"/>
            <a:ext cx="44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Rentrer le moyen de paiement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559736" y="3614300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3373483" y="2233725"/>
            <a:ext cx="1285875" cy="2152650"/>
          </a:xfrm>
          <a:prstGeom prst="roundRect">
            <a:avLst/>
          </a:prstGeom>
          <a:noFill/>
          <a:ln w="28575">
            <a:solidFill>
              <a:srgbClr val="57B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r="6749"/>
          <a:stretch/>
        </p:blipFill>
        <p:spPr>
          <a:xfrm>
            <a:off x="1863263" y="1550099"/>
            <a:ext cx="5592189" cy="3082957"/>
          </a:xfrm>
        </p:spPr>
      </p:pic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6990"/>
          <a:stretch/>
        </p:blipFill>
        <p:spPr>
          <a:xfrm>
            <a:off x="1863262" y="1550099"/>
            <a:ext cx="5592189" cy="3060715"/>
          </a:xfrm>
        </p:spPr>
      </p:pic>
      <p:sp>
        <p:nvSpPr>
          <p:cNvPr id="10" name="ZoneTexte 9"/>
          <p:cNvSpPr txBox="1"/>
          <p:nvPr/>
        </p:nvSpPr>
        <p:spPr>
          <a:xfrm>
            <a:off x="7922790" y="2108502"/>
            <a:ext cx="44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Cliquer sur le patient </a:t>
            </a:r>
            <a:r>
              <a:rPr lang="fr-FR" dirty="0" err="1" smtClean="0">
                <a:solidFill>
                  <a:srgbClr val="57BCC9"/>
                </a:solidFill>
                <a:latin typeface="Century Gothic" panose="020B0502020202020204" pitchFamily="34" charset="0"/>
              </a:rPr>
              <a:t>téléconsultant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559736" y="2293169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028892" y="4114762"/>
            <a:ext cx="44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Confirmer le rendez-vous 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665838" y="4299429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3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11" y="234361"/>
            <a:ext cx="11312513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5: Rentrer en Téléconsultation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63" y="1287836"/>
            <a:ext cx="5712990" cy="487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7922790" y="3429633"/>
            <a:ext cx="443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Cliquer sur démarrer la </a:t>
            </a:r>
            <a:r>
              <a:rPr lang="fr-FR" dirty="0" err="1" smtClean="0">
                <a:solidFill>
                  <a:srgbClr val="57BCC9"/>
                </a:solidFill>
                <a:latin typeface="Century Gothic" panose="020B0502020202020204" pitchFamily="34" charset="0"/>
              </a:rPr>
              <a:t>visio</a:t>
            </a:r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 de son rendez-vous programmé 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373483" y="2233725"/>
            <a:ext cx="1285875" cy="2152650"/>
          </a:xfrm>
          <a:prstGeom prst="roundRect">
            <a:avLst/>
          </a:prstGeom>
          <a:noFill/>
          <a:ln w="28575">
            <a:solidFill>
              <a:srgbClr val="57B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r="6749"/>
          <a:stretch/>
        </p:blipFill>
        <p:spPr>
          <a:xfrm>
            <a:off x="1863263" y="1550099"/>
            <a:ext cx="5592189" cy="3082957"/>
          </a:xfrm>
        </p:spPr>
      </p:pic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6990"/>
          <a:stretch/>
        </p:blipFill>
        <p:spPr>
          <a:xfrm>
            <a:off x="1863262" y="1550099"/>
            <a:ext cx="5592189" cy="3060715"/>
          </a:xfrm>
        </p:spPr>
      </p:pic>
      <p:sp>
        <p:nvSpPr>
          <p:cNvPr id="10" name="ZoneTexte 9"/>
          <p:cNvSpPr txBox="1"/>
          <p:nvPr/>
        </p:nvSpPr>
        <p:spPr>
          <a:xfrm>
            <a:off x="7922790" y="2108502"/>
            <a:ext cx="443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Se connecter 10 minutes avant 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  <a:p>
            <a:r>
              <a:rPr lang="fr-FR" dirty="0">
                <a:solidFill>
                  <a:srgbClr val="57BCC9"/>
                </a:solidFill>
                <a:latin typeface="Century Gothic" panose="020B0502020202020204" pitchFamily="34" charset="0"/>
              </a:rPr>
              <a:t>s</a:t>
            </a:r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ur la page d’accueil </a:t>
            </a:r>
            <a:r>
              <a:rPr lang="fr-FR" dirty="0" err="1" smtClean="0">
                <a:solidFill>
                  <a:srgbClr val="57BCC9"/>
                </a:solidFill>
                <a:latin typeface="Century Gothic" panose="020B0502020202020204" pitchFamily="34" charset="0"/>
              </a:rPr>
              <a:t>Maiia</a:t>
            </a:r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 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559736" y="2293169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6820"/>
          <a:stretch/>
        </p:blipFill>
        <p:spPr>
          <a:xfrm>
            <a:off x="1863262" y="1527857"/>
            <a:ext cx="5592189" cy="3040062"/>
          </a:xfrm>
        </p:spPr>
      </p:pic>
      <p:cxnSp>
        <p:nvCxnSpPr>
          <p:cNvPr id="15" name="Connecteur droit avec flèche 14"/>
          <p:cNvCxnSpPr>
            <a:endCxn id="7" idx="1"/>
          </p:cNvCxnSpPr>
          <p:nvPr/>
        </p:nvCxnSpPr>
        <p:spPr>
          <a:xfrm>
            <a:off x="4514868" y="3581857"/>
            <a:ext cx="3407922" cy="170942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11" y="234361"/>
            <a:ext cx="11312513" cy="527049"/>
          </a:xfrm>
        </p:spPr>
        <p:txBody>
          <a:bodyPr>
            <a:noAutofit/>
          </a:bodyPr>
          <a:lstStyle/>
          <a:p>
            <a:r>
              <a:rPr lang="fr-FR" sz="3200" dirty="0"/>
              <a:t>Etape 5: Rentrer en Téléconsultation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63" y="1287836"/>
            <a:ext cx="5712990" cy="487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à coins arrondis 15"/>
          <p:cNvSpPr/>
          <p:nvPr/>
        </p:nvSpPr>
        <p:spPr>
          <a:xfrm>
            <a:off x="3373483" y="2233725"/>
            <a:ext cx="1285875" cy="2152650"/>
          </a:xfrm>
          <a:prstGeom prst="roundRect">
            <a:avLst/>
          </a:prstGeom>
          <a:noFill/>
          <a:ln w="28575">
            <a:solidFill>
              <a:srgbClr val="57B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r="6749"/>
          <a:stretch/>
        </p:blipFill>
        <p:spPr>
          <a:xfrm>
            <a:off x="1863263" y="1550099"/>
            <a:ext cx="5592189" cy="3082957"/>
          </a:xfrm>
        </p:spPr>
      </p:pic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6990"/>
          <a:stretch/>
        </p:blipFill>
        <p:spPr>
          <a:xfrm>
            <a:off x="1863262" y="1550099"/>
            <a:ext cx="5592189" cy="3060715"/>
          </a:xfrm>
        </p:spPr>
      </p:pic>
      <p:sp>
        <p:nvSpPr>
          <p:cNvPr id="10" name="ZoneTexte 9"/>
          <p:cNvSpPr txBox="1"/>
          <p:nvPr/>
        </p:nvSpPr>
        <p:spPr>
          <a:xfrm>
            <a:off x="7864735" y="1970003"/>
            <a:ext cx="443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Cocher les informations nécessaires à la confirmation de la téléconsultation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559736" y="2293169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028892" y="4114762"/>
            <a:ext cx="44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Démarrer la téléconsultation!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665838" y="4299429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4526"/>
          <a:stretch/>
        </p:blipFill>
        <p:spPr>
          <a:xfrm>
            <a:off x="1863262" y="1552696"/>
            <a:ext cx="5592189" cy="3078866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413" y="4011960"/>
            <a:ext cx="1573906" cy="3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92003" y="330202"/>
            <a:ext cx="11029950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Téléconsultation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0868828" y="2290633"/>
            <a:ext cx="170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Médecin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25" y="119293"/>
            <a:ext cx="1269746" cy="12697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655" y="1599948"/>
            <a:ext cx="8968645" cy="43385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3317" y="5297770"/>
            <a:ext cx="170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Patient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9240704" y="2475299"/>
            <a:ext cx="1628124" cy="13607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1313970" y="5482436"/>
            <a:ext cx="1238471" cy="3964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550" y="295506"/>
            <a:ext cx="11601450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6: Mail de confirmation de paiement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33" y="1447587"/>
            <a:ext cx="7730066" cy="5023095"/>
          </a:xfrm>
          <a:prstGeom prst="rect">
            <a:avLst/>
          </a:prstGeom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524932" y="1000305"/>
            <a:ext cx="1108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Une fois la Téléconsultation (TLC) terminée, vous recevez un mail de confirmation de paiement 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49" y="-123728"/>
            <a:ext cx="2167533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550" y="295506"/>
            <a:ext cx="11601450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/>
              <a:t>7</a:t>
            </a:r>
            <a:r>
              <a:rPr lang="fr-FR" sz="3200" dirty="0" smtClean="0"/>
              <a:t>: Documents partagés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69" y="1596736"/>
            <a:ext cx="7375310" cy="48139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4932" y="982546"/>
            <a:ext cx="1108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Si le PS partage des documents lors de la Téléconsultation (TLC), vous recevez reçoit un email </a:t>
            </a:r>
          </a:p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informatif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08" y="17958"/>
            <a:ext cx="1385608" cy="13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4C9C3"/>
            </a:gs>
            <a:gs pos="100000">
              <a:srgbClr val="4EB3C9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0" y="1610865"/>
            <a:ext cx="4234190" cy="12359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1927" y="3003660"/>
            <a:ext cx="822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Merci pour votre attention</a:t>
            </a:r>
            <a:endParaRPr lang="fr-FR" sz="4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71" y="5674080"/>
            <a:ext cx="2264513" cy="1258063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477510" y="3867150"/>
            <a:ext cx="39547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57855" y="0"/>
            <a:ext cx="6728938" cy="814647"/>
          </a:xfrm>
        </p:spPr>
        <p:txBody>
          <a:bodyPr/>
          <a:lstStyle/>
          <a:p>
            <a:r>
              <a:rPr lang="fr-FR" sz="4000" dirty="0" smtClean="0">
                <a:solidFill>
                  <a:srgbClr val="64C9C3"/>
                </a:solidFill>
              </a:rPr>
              <a:t>Guide </a:t>
            </a:r>
            <a:r>
              <a:rPr lang="fr-FR" sz="4000" dirty="0" smtClean="0"/>
              <a:t>Patient</a:t>
            </a:r>
            <a:endParaRPr lang="fr-FR" sz="4000" dirty="0"/>
          </a:p>
        </p:txBody>
      </p:sp>
      <p:sp>
        <p:nvSpPr>
          <p:cNvPr id="5" name="Espace réservé du texte 8"/>
          <p:cNvSpPr txBox="1">
            <a:spLocks/>
          </p:cNvSpPr>
          <p:nvPr/>
        </p:nvSpPr>
        <p:spPr>
          <a:xfrm>
            <a:off x="4177361" y="944358"/>
            <a:ext cx="8014639" cy="58022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1 </a:t>
            </a:r>
            <a:r>
              <a:rPr lang="fr-FR" sz="2000" dirty="0">
                <a:solidFill>
                  <a:srgbClr val="57BCC9"/>
                </a:solidFill>
              </a:rPr>
              <a:t>–</a:t>
            </a:r>
            <a:r>
              <a:rPr lang="fr-FR" sz="2000" dirty="0" smtClean="0">
                <a:solidFill>
                  <a:srgbClr val="57BCC9"/>
                </a:solidFill>
              </a:rPr>
              <a:t> Se rendre sur </a:t>
            </a:r>
            <a:r>
              <a:rPr lang="fr-FR" sz="2000" dirty="0" err="1" smtClean="0">
                <a:solidFill>
                  <a:srgbClr val="57BCC9"/>
                </a:solidFill>
              </a:rPr>
              <a:t>Maiia</a:t>
            </a:r>
            <a:endParaRPr lang="fr-FR" sz="2000" dirty="0" smtClean="0">
              <a:solidFill>
                <a:srgbClr val="57BCC9"/>
              </a:solidFill>
            </a:endParaRPr>
          </a:p>
          <a:p>
            <a:pPr marL="457200" indent="-457200">
              <a:buAutoNum type="alphaUcParenR"/>
            </a:pPr>
            <a:r>
              <a:rPr lang="fr-FR" sz="1600" i="1" dirty="0" smtClean="0">
                <a:solidFill>
                  <a:srgbClr val="57BCC9"/>
                </a:solidFill>
              </a:rPr>
              <a:t>Sur Smartphone</a:t>
            </a:r>
          </a:p>
          <a:p>
            <a:pPr marL="457200" indent="-457200">
              <a:buAutoNum type="alphaUcParenR"/>
            </a:pPr>
            <a:r>
              <a:rPr lang="fr-FR" sz="1600" i="1" dirty="0" smtClean="0">
                <a:solidFill>
                  <a:srgbClr val="57BCC9"/>
                </a:solidFill>
              </a:rPr>
              <a:t>Sur Ordinateur</a:t>
            </a:r>
          </a:p>
          <a:p>
            <a:pPr marL="457200" indent="-457200">
              <a:buAutoNum type="alphaUcParenR"/>
            </a:pPr>
            <a:endParaRPr lang="fr-FR" sz="1600" i="1" dirty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100" dirty="0" smtClean="0">
                <a:solidFill>
                  <a:srgbClr val="57BCC9"/>
                </a:solidFill>
              </a:rPr>
              <a:t>Etape </a:t>
            </a:r>
            <a:r>
              <a:rPr lang="fr-FR" sz="2100" dirty="0">
                <a:solidFill>
                  <a:srgbClr val="57BCC9"/>
                </a:solidFill>
              </a:rPr>
              <a:t>2 – </a:t>
            </a:r>
            <a:r>
              <a:rPr lang="fr-FR" sz="2100" dirty="0" smtClean="0">
                <a:solidFill>
                  <a:srgbClr val="57BCC9"/>
                </a:solidFill>
              </a:rPr>
              <a:t>Création d’un compte </a:t>
            </a:r>
            <a:r>
              <a:rPr lang="fr-FR" sz="2100" dirty="0" err="1" smtClean="0">
                <a:solidFill>
                  <a:srgbClr val="57BCC9"/>
                </a:solidFill>
              </a:rPr>
              <a:t>Maiia</a:t>
            </a:r>
            <a:r>
              <a:rPr lang="fr-FR" sz="2100" dirty="0" smtClean="0">
                <a:solidFill>
                  <a:srgbClr val="57BCC9"/>
                </a:solidFill>
              </a:rPr>
              <a:t> </a:t>
            </a:r>
            <a:endParaRPr lang="fr-FR" sz="2100" dirty="0">
              <a:solidFill>
                <a:srgbClr val="57BCC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3 </a:t>
            </a:r>
            <a:r>
              <a:rPr lang="fr-FR" sz="2000" dirty="0">
                <a:solidFill>
                  <a:srgbClr val="57BCC9"/>
                </a:solidFill>
              </a:rPr>
              <a:t>– Accéder à son </a:t>
            </a:r>
            <a:r>
              <a:rPr lang="fr-FR" sz="2000" dirty="0" smtClean="0">
                <a:solidFill>
                  <a:srgbClr val="57BCC9"/>
                </a:solidFill>
              </a:rPr>
              <a:t>médecin</a:t>
            </a:r>
          </a:p>
          <a:p>
            <a:pPr marL="0" indent="0">
              <a:buNone/>
            </a:pPr>
            <a:endParaRPr lang="fr-FR" sz="2000" dirty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4 – </a:t>
            </a:r>
            <a:r>
              <a:rPr lang="fr-FR" sz="2000" dirty="0">
                <a:solidFill>
                  <a:srgbClr val="57BCC9"/>
                </a:solidFill>
              </a:rPr>
              <a:t>Etape 4: Prendre rendez-vous </a:t>
            </a:r>
            <a:endParaRPr lang="fr-FR" sz="2000" dirty="0" smtClean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5 </a:t>
            </a:r>
            <a:r>
              <a:rPr lang="fr-FR" sz="2000" dirty="0">
                <a:solidFill>
                  <a:srgbClr val="57BCC9"/>
                </a:solidFill>
              </a:rPr>
              <a:t>–</a:t>
            </a:r>
            <a:r>
              <a:rPr lang="fr-FR" sz="2000" dirty="0" smtClean="0">
                <a:solidFill>
                  <a:srgbClr val="57BCC9"/>
                </a:solidFill>
              </a:rPr>
              <a:t> </a:t>
            </a:r>
            <a:r>
              <a:rPr lang="fr-FR" sz="2000" dirty="0">
                <a:solidFill>
                  <a:srgbClr val="57BCC9"/>
                </a:solidFill>
              </a:rPr>
              <a:t>Etape 5: Rentrer en </a:t>
            </a:r>
            <a:r>
              <a:rPr lang="fr-FR" sz="2000" dirty="0" smtClean="0">
                <a:solidFill>
                  <a:srgbClr val="57BCC9"/>
                </a:solidFill>
              </a:rPr>
              <a:t>Téléconsultation</a:t>
            </a:r>
            <a:endParaRPr lang="fr-FR" sz="2000" dirty="0" smtClean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6 </a:t>
            </a:r>
            <a:r>
              <a:rPr lang="fr-FR" sz="2000" dirty="0">
                <a:solidFill>
                  <a:srgbClr val="57BCC9"/>
                </a:solidFill>
              </a:rPr>
              <a:t>– </a:t>
            </a:r>
            <a:r>
              <a:rPr lang="fr-FR" sz="2000" dirty="0" smtClean="0">
                <a:solidFill>
                  <a:srgbClr val="57BCC9"/>
                </a:solidFill>
              </a:rPr>
              <a:t>Mail de confirmation de paiement</a:t>
            </a:r>
          </a:p>
          <a:p>
            <a:pPr marL="0" indent="0">
              <a:buNone/>
            </a:pPr>
            <a:endParaRPr lang="fr-FR" sz="2000" dirty="0" smtClean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7 </a:t>
            </a:r>
            <a:r>
              <a:rPr lang="fr-FR" sz="2000" dirty="0">
                <a:solidFill>
                  <a:srgbClr val="57BCC9"/>
                </a:solidFill>
              </a:rPr>
              <a:t>– </a:t>
            </a:r>
            <a:r>
              <a:rPr lang="fr-FR" sz="2000" dirty="0" smtClean="0">
                <a:solidFill>
                  <a:srgbClr val="57BCC9"/>
                </a:solidFill>
              </a:rPr>
              <a:t> Documents partagés lors de </a:t>
            </a:r>
            <a:r>
              <a:rPr lang="fr-FR" sz="2000" dirty="0">
                <a:solidFill>
                  <a:srgbClr val="57BCC9"/>
                </a:solidFill>
              </a:rPr>
              <a:t>la Téléconsultation (</a:t>
            </a:r>
            <a:r>
              <a:rPr lang="fr-FR" sz="2000" dirty="0" smtClean="0">
                <a:solidFill>
                  <a:srgbClr val="57BCC9"/>
                </a:solidFill>
              </a:rPr>
              <a:t>TLC)</a:t>
            </a:r>
            <a:endParaRPr lang="fr-FR" sz="2000" dirty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57BCC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1" y="326785"/>
            <a:ext cx="2430180" cy="20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550" y="177992"/>
            <a:ext cx="11925300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1: Téléchargement de l’application </a:t>
            </a:r>
            <a:r>
              <a:rPr lang="fr-FR" sz="3200" dirty="0" err="1" smtClean="0"/>
              <a:t>Maiia</a:t>
            </a:r>
            <a:endParaRPr lang="fr-FR" sz="3200" dirty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590550" y="1931659"/>
            <a:ext cx="10760417" cy="5006016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rgbClr val="57BCC9"/>
                </a:solidFill>
              </a:rPr>
              <a:t>Aller dans votre bibliothèque d’applications</a:t>
            </a:r>
          </a:p>
          <a:p>
            <a:pPr marL="0" indent="0">
              <a:buNone/>
            </a:pPr>
            <a:r>
              <a:rPr lang="fr-FR" sz="2000" i="1" dirty="0" smtClean="0">
                <a:solidFill>
                  <a:srgbClr val="57BCC9"/>
                </a:solidFill>
              </a:rPr>
              <a:t>Play Store &amp; Google Store pour Android</a:t>
            </a:r>
          </a:p>
          <a:p>
            <a:pPr marL="0" indent="0">
              <a:buNone/>
            </a:pPr>
            <a:r>
              <a:rPr lang="fr-FR" sz="2000" i="1" dirty="0" smtClean="0">
                <a:solidFill>
                  <a:srgbClr val="57BCC9"/>
                </a:solidFill>
              </a:rPr>
              <a:t>Apple Store pour </a:t>
            </a:r>
            <a:r>
              <a:rPr lang="fr-FR" sz="2000" i="1" dirty="0" err="1" smtClean="0">
                <a:solidFill>
                  <a:srgbClr val="57BCC9"/>
                </a:solidFill>
              </a:rPr>
              <a:t>Iphone</a:t>
            </a:r>
            <a:endParaRPr lang="fr-FR" sz="2000" i="1" dirty="0" smtClean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57BCC9"/>
                </a:solidFill>
              </a:rPr>
              <a:t>Télécharger l’application 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758" y="2732671"/>
            <a:ext cx="4879448" cy="253947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7092834" y="3701589"/>
            <a:ext cx="1066800" cy="1570552"/>
          </a:xfrm>
          <a:prstGeom prst="roundRect">
            <a:avLst/>
          </a:prstGeom>
          <a:noFill/>
          <a:ln w="57150">
            <a:solidFill>
              <a:srgbClr val="57B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7BCC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3197" y="1000334"/>
            <a:ext cx="500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Option 1: sur Smartphone</a:t>
            </a:r>
            <a:endParaRPr lang="fr-FR" sz="2400" u="sng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23197" y="1000334"/>
            <a:ext cx="500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Option 2: sur Ordinateur</a:t>
            </a:r>
            <a:endParaRPr lang="fr-FR" sz="2400" u="sng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45141" y="273516"/>
            <a:ext cx="13057211" cy="54534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/>
              <a:t>1: </a:t>
            </a:r>
            <a:r>
              <a:rPr lang="fr-FR" sz="3200" dirty="0" smtClean="0"/>
              <a:t>Se rendre directement sur maiia.com</a:t>
            </a:r>
            <a:endParaRPr lang="fr-FR" sz="3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933" y="1461999"/>
            <a:ext cx="5968999" cy="4996371"/>
          </a:xfrm>
          <a:prstGeom prst="rect">
            <a:avLst/>
          </a:prstGeom>
        </p:spPr>
      </p:pic>
      <p:sp>
        <p:nvSpPr>
          <p:cNvPr id="13" name="Espace réservé du texte 8"/>
          <p:cNvSpPr txBox="1">
            <a:spLocks/>
          </p:cNvSpPr>
          <p:nvPr/>
        </p:nvSpPr>
        <p:spPr>
          <a:xfrm>
            <a:off x="4047932" y="1054105"/>
            <a:ext cx="4933223" cy="559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hlinkClick r:id="rId3"/>
              </a:rPr>
              <a:t>https://www.maiia.com/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6217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45141" y="273516"/>
            <a:ext cx="13057211" cy="54534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Etape 2: Création d’un compte </a:t>
            </a:r>
            <a:r>
              <a:rPr lang="fr-FR" sz="3200" dirty="0" err="1" smtClean="0"/>
              <a:t>Maiia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99" y="909225"/>
            <a:ext cx="6415085" cy="551565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1330" y="1952670"/>
            <a:ext cx="44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Numéro de Téléphone portable</a:t>
            </a:r>
            <a:endParaRPr lang="fr-FR" b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1329" y="2439252"/>
            <a:ext cx="44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Mail</a:t>
            </a:r>
            <a:endParaRPr lang="fr-FR" b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1329" y="2914954"/>
            <a:ext cx="44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Confirmation du mail</a:t>
            </a:r>
            <a:endParaRPr lang="fr-FR" b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1329" y="3396096"/>
            <a:ext cx="44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Mot de passe</a:t>
            </a:r>
            <a:endParaRPr lang="fr-FR" b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784600" y="2201401"/>
            <a:ext cx="1282700" cy="291058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952500" y="2664569"/>
            <a:ext cx="4114800" cy="4303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933700" y="2821273"/>
            <a:ext cx="2133600" cy="278347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2082800" y="2997686"/>
            <a:ext cx="2984500" cy="642167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519041" y="1140875"/>
            <a:ext cx="252199" cy="254669"/>
          </a:xfrm>
          <a:prstGeom prst="ellipse">
            <a:avLst/>
          </a:prstGeom>
          <a:solidFill>
            <a:srgbClr val="64C9C3"/>
          </a:solidFill>
          <a:ln>
            <a:solidFill>
              <a:srgbClr val="64C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71240" y="1097634"/>
            <a:ext cx="365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Informations à remplir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386" y="1605765"/>
            <a:ext cx="8764168" cy="45230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45141" y="273516"/>
            <a:ext cx="13057211" cy="54534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Etape 2: Création d’un compte </a:t>
            </a:r>
            <a:r>
              <a:rPr lang="fr-FR" sz="3200" dirty="0" err="1" smtClean="0"/>
              <a:t>Maiia</a:t>
            </a:r>
            <a:endParaRPr lang="fr-FR" sz="3200" dirty="0"/>
          </a:p>
        </p:txBody>
      </p:sp>
      <p:sp>
        <p:nvSpPr>
          <p:cNvPr id="15" name="Ellipse 14"/>
          <p:cNvSpPr/>
          <p:nvPr/>
        </p:nvSpPr>
        <p:spPr>
          <a:xfrm>
            <a:off x="519041" y="1140875"/>
            <a:ext cx="252199" cy="254669"/>
          </a:xfrm>
          <a:prstGeom prst="ellipse">
            <a:avLst/>
          </a:prstGeom>
          <a:solidFill>
            <a:srgbClr val="64C9C3"/>
          </a:solidFill>
          <a:ln>
            <a:solidFill>
              <a:srgbClr val="64C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71240" y="1097634"/>
            <a:ext cx="1105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Un code de vérification pour la création du compte est envoyé au numéro indiqué auparavant 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45141" y="273516"/>
            <a:ext cx="13057211" cy="54534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Etape 2: Création d’un compte </a:t>
            </a:r>
            <a:r>
              <a:rPr lang="fr-FR" sz="3200" dirty="0" err="1" smtClean="0"/>
              <a:t>Maiia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531" y="1811947"/>
            <a:ext cx="7958281" cy="4060947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519041" y="1140875"/>
            <a:ext cx="252199" cy="254669"/>
          </a:xfrm>
          <a:prstGeom prst="ellipse">
            <a:avLst/>
          </a:prstGeom>
          <a:solidFill>
            <a:srgbClr val="64C9C3"/>
          </a:solidFill>
          <a:ln>
            <a:solidFill>
              <a:srgbClr val="64C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95609" y="1083543"/>
            <a:ext cx="866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Informations relatives à remplir pour la création du compte patient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6117" y="2245206"/>
            <a:ext cx="150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Prénom</a:t>
            </a:r>
            <a:endParaRPr lang="fr-FR" b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6117" y="2551713"/>
            <a:ext cx="150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Nom</a:t>
            </a:r>
            <a:endParaRPr lang="fr-FR" b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6117" y="2899787"/>
            <a:ext cx="356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Nom de naissance (optionnel)</a:t>
            </a:r>
            <a:endParaRPr lang="fr-FR" b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17" y="3261832"/>
            <a:ext cx="24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Date de naissance</a:t>
            </a:r>
            <a:endParaRPr lang="fr-FR" b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6117" y="3626130"/>
            <a:ext cx="24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Adresse</a:t>
            </a:r>
            <a:endParaRPr lang="fr-FR" b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1330" y="4208949"/>
            <a:ext cx="40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N° de Sécurité Sociale (optionnel)</a:t>
            </a:r>
            <a:endParaRPr lang="fr-FR" b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6117" y="1811947"/>
            <a:ext cx="150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Sexe</a:t>
            </a:r>
            <a:endParaRPr lang="fr-FR" b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848340" y="1996613"/>
            <a:ext cx="5895360" cy="634509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104859" y="2457525"/>
            <a:ext cx="5638841" cy="402653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871342" y="2725017"/>
            <a:ext cx="5961258" cy="359436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587202" y="3123170"/>
            <a:ext cx="3245398" cy="206923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346030" y="3452802"/>
            <a:ext cx="4486570" cy="100674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1258333" y="3830653"/>
            <a:ext cx="5574267" cy="3285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045466" y="4208949"/>
            <a:ext cx="2787134" cy="184667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1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01" y="274644"/>
            <a:ext cx="10774436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3: Accéder à son médecin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69" y="1881238"/>
            <a:ext cx="4267200" cy="357187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559694" y="1207766"/>
            <a:ext cx="614149" cy="532263"/>
          </a:xfrm>
          <a:prstGeom prst="ellipse">
            <a:avLst/>
          </a:prstGeom>
          <a:solidFill>
            <a:srgbClr val="64C9C3"/>
          </a:solidFill>
          <a:ln>
            <a:solidFill>
              <a:srgbClr val="64C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1</a:t>
            </a:r>
            <a:endParaRPr lang="fr-FR" sz="2400" b="1" dirty="0"/>
          </a:p>
        </p:txBody>
      </p:sp>
      <p:sp>
        <p:nvSpPr>
          <p:cNvPr id="10" name="Ellipse 9"/>
          <p:cNvSpPr/>
          <p:nvPr/>
        </p:nvSpPr>
        <p:spPr>
          <a:xfrm>
            <a:off x="8488739" y="1207765"/>
            <a:ext cx="614149" cy="532263"/>
          </a:xfrm>
          <a:prstGeom prst="ellipse">
            <a:avLst/>
          </a:prstGeom>
          <a:solidFill>
            <a:srgbClr val="64C9C3"/>
          </a:solidFill>
          <a:ln>
            <a:solidFill>
              <a:srgbClr val="64C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892229" y="3210629"/>
            <a:ext cx="1920735" cy="1241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037692" y="2748964"/>
            <a:ext cx="5008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Rentrer le nom de votre médecin, de son cabinet ou de sa spécialité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sa géolocalisation  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11" y="234361"/>
            <a:ext cx="11312513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4: Prendre rendez-vous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63" y="1287836"/>
            <a:ext cx="5712990" cy="487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7922790" y="1910559"/>
            <a:ext cx="44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Choisir le motif de consultation (TLC)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22790" y="3723855"/>
            <a:ext cx="500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Choisir le jour et l’horaire 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22790" y="2874162"/>
            <a:ext cx="500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Vérifier qu’il soit en consultation vidéo</a:t>
            </a:r>
          </a:p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(Logo caméra) 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659358" y="2189135"/>
            <a:ext cx="3263432" cy="5924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559736" y="3091578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3373483" y="2233725"/>
            <a:ext cx="1285875" cy="2152650"/>
          </a:xfrm>
          <a:prstGeom prst="roundRect">
            <a:avLst/>
          </a:prstGeom>
          <a:noFill/>
          <a:ln w="28575">
            <a:solidFill>
              <a:srgbClr val="57B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587089" y="3895043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Espace réservé pour une image  2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9382"/>
          <a:stretch/>
        </p:blipFill>
        <p:spPr>
          <a:xfrm>
            <a:off x="1898248" y="1545656"/>
            <a:ext cx="5559550" cy="3026344"/>
          </a:xfrm>
        </p:spPr>
      </p:pic>
      <p:sp>
        <p:nvSpPr>
          <p:cNvPr id="30" name="ZoneTexte 29"/>
          <p:cNvSpPr txBox="1"/>
          <p:nvPr/>
        </p:nvSpPr>
        <p:spPr>
          <a:xfrm>
            <a:off x="8933033" y="4315137"/>
            <a:ext cx="500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Confirmer !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6597332" y="4486325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7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ia.potx" id="{4A299F89-B9EF-4DDF-9365-70AC449B9F6E}" vid="{A0E42445-A64B-4591-B18F-86BE2FA713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4206</TotalTime>
  <Words>392</Words>
  <Application>Microsoft Office PowerPoint</Application>
  <PresentationFormat>Grand écran</PresentationFormat>
  <Paragraphs>85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Thème Office</vt:lpstr>
      <vt:lpstr>Présentation PowerPoint</vt:lpstr>
      <vt:lpstr>Guide Patient</vt:lpstr>
      <vt:lpstr>Etape 1: Téléchargement de l’application Maiia</vt:lpstr>
      <vt:lpstr>Etape 1: Se rendre directement sur maiia.com</vt:lpstr>
      <vt:lpstr>Etape 2: Création d’un compte Maiia</vt:lpstr>
      <vt:lpstr>Etape 2: Création d’un compte Maiia</vt:lpstr>
      <vt:lpstr>Etape 2: Création d’un compte Maiia</vt:lpstr>
      <vt:lpstr>Etape 3: Accéder à son médecin</vt:lpstr>
      <vt:lpstr>Etape 4: Prendre rendez-vous </vt:lpstr>
      <vt:lpstr>Etape 4: Prendre rendez-vous </vt:lpstr>
      <vt:lpstr>Etape 4: Prendre rendez-vous </vt:lpstr>
      <vt:lpstr>Etape 5: Rentrer en Téléconsultation</vt:lpstr>
      <vt:lpstr>Etape 5: Rentrer en Téléconsultation</vt:lpstr>
      <vt:lpstr>Téléconsultation</vt:lpstr>
      <vt:lpstr>Etape 6: Mail de confirmation de paiement</vt:lpstr>
      <vt:lpstr>Etape 7: Documents partagés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DOAN Jeanne</dc:creator>
  <cp:lastModifiedBy>POLLASTRI Veronica</cp:lastModifiedBy>
  <cp:revision>99</cp:revision>
  <dcterms:created xsi:type="dcterms:W3CDTF">2019-10-14T15:30:33Z</dcterms:created>
  <dcterms:modified xsi:type="dcterms:W3CDTF">2020-03-24T13:27:17Z</dcterms:modified>
</cp:coreProperties>
</file>